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30"/>
  </p:notesMasterIdLst>
  <p:handoutMasterIdLst>
    <p:handoutMasterId r:id="rId31"/>
  </p:handoutMasterIdLst>
  <p:sldIdLst>
    <p:sldId id="511" r:id="rId3"/>
    <p:sldId id="423" r:id="rId4"/>
    <p:sldId id="517" r:id="rId5"/>
    <p:sldId id="563" r:id="rId6"/>
    <p:sldId id="559" r:id="rId7"/>
    <p:sldId id="560" r:id="rId8"/>
    <p:sldId id="562" r:id="rId9"/>
    <p:sldId id="561" r:id="rId10"/>
    <p:sldId id="564" r:id="rId11"/>
    <p:sldId id="557" r:id="rId12"/>
    <p:sldId id="565" r:id="rId13"/>
    <p:sldId id="566" r:id="rId14"/>
    <p:sldId id="529" r:id="rId15"/>
    <p:sldId id="568" r:id="rId16"/>
    <p:sldId id="524" r:id="rId17"/>
    <p:sldId id="525" r:id="rId18"/>
    <p:sldId id="528" r:id="rId19"/>
    <p:sldId id="570" r:id="rId20"/>
    <p:sldId id="572" r:id="rId21"/>
    <p:sldId id="533" r:id="rId22"/>
    <p:sldId id="573" r:id="rId23"/>
    <p:sldId id="574" r:id="rId24"/>
    <p:sldId id="575" r:id="rId25"/>
    <p:sldId id="421" r:id="rId26"/>
    <p:sldId id="576" r:id="rId27"/>
    <p:sldId id="577" r:id="rId28"/>
    <p:sldId id="578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C387CF-EBAE-42A8-B4DA-4A8C972BC313}">
          <p14:sldIdLst>
            <p14:sldId id="511"/>
            <p14:sldId id="423"/>
            <p14:sldId id="517"/>
          </p14:sldIdLst>
        </p14:section>
        <p14:section name="Reflection" id="{023661D0-6813-443D-88CB-4AB8D580FCC7}">
          <p14:sldIdLst>
            <p14:sldId id="563"/>
            <p14:sldId id="559"/>
            <p14:sldId id="560"/>
            <p14:sldId id="562"/>
            <p14:sldId id="561"/>
          </p14:sldIdLst>
        </p14:section>
        <p14:section name="Reflection API" id="{3F51DE11-C328-4C41-8CA9-B22F5AC23A54}">
          <p14:sldIdLst>
            <p14:sldId id="564"/>
            <p14:sldId id="557"/>
            <p14:sldId id="565"/>
            <p14:sldId id="566"/>
            <p14:sldId id="529"/>
          </p14:sldIdLst>
        </p14:section>
        <p14:section name="Fields" id="{8976029E-9A51-4F07-936E-C296984B067E}">
          <p14:sldIdLst>
            <p14:sldId id="568"/>
            <p14:sldId id="524"/>
            <p14:sldId id="525"/>
            <p14:sldId id="528"/>
          </p14:sldIdLst>
        </p14:section>
        <p14:section name="Constructors" id="{C09CDDA3-E5EA-43E9-9470-BE30146C9FE9}">
          <p14:sldIdLst>
            <p14:sldId id="570"/>
            <p14:sldId id="572"/>
            <p14:sldId id="533"/>
          </p14:sldIdLst>
        </p14:section>
        <p14:section name="Methods" id="{802396AB-F5E2-43C3-A5D1-014418A0F473}">
          <p14:sldIdLst>
            <p14:sldId id="573"/>
            <p14:sldId id="574"/>
            <p14:sldId id="575"/>
            <p14:sldId id="421"/>
            <p14:sldId id="576"/>
            <p14:sldId id="577"/>
            <p14:sldId id="5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3121"/>
    <a:srgbClr val="301301"/>
    <a:srgbClr val="2F1200"/>
    <a:srgbClr val="321300"/>
    <a:srgbClr val="F3BE60"/>
    <a:srgbClr val="663606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59" autoAdjust="0"/>
    <p:restoredTop sz="94280" autoAdjust="0"/>
  </p:normalViewPr>
  <p:slideViewPr>
    <p:cSldViewPr>
      <p:cViewPr varScale="1">
        <p:scale>
          <a:sx n="66" d="100"/>
          <a:sy n="66" d="100"/>
        </p:scale>
        <p:origin x="84" y="21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2" d="100"/>
          <a:sy n="52" d="100"/>
        </p:scale>
        <p:origin x="2476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02-Aug-17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02-Aug-17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system.reflection(v=vs.110).aspx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org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549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IsPrivate</a:t>
            </a:r>
            <a:r>
              <a:rPr lang="en-US" sz="16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check if field is </a:t>
            </a:r>
            <a:endParaRPr lang="en-US" sz="16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97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001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283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 .Invoke method takes an</a:t>
            </a:r>
            <a:r>
              <a:rPr lang="en-US" sz="16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array of objects and</a:t>
            </a:r>
            <a:r>
              <a:rPr lang="en-US" sz="16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you must supply exactly one parameter per argument in the constructor you are invoking. In this case it was a constructor taking a s</a:t>
            </a:r>
            <a:r>
              <a:rPr lang="en-US" dirty="0"/>
              <a:t>tring</a:t>
            </a:r>
            <a:r>
              <a:rPr lang="en-US" sz="16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so one s</a:t>
            </a:r>
            <a:r>
              <a:rPr lang="en-US" dirty="0"/>
              <a:t>tring</a:t>
            </a:r>
            <a:r>
              <a:rPr lang="en-US" sz="16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must be supplied.</a:t>
            </a:r>
            <a:endParaRPr lang="en-US" sz="1600" b="0" i="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97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81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76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597545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benefit:</a:t>
            </a:r>
          </a:p>
          <a:p>
            <a:pPr>
              <a:buFontTx/>
              <a:buChar char="-"/>
            </a:pPr>
            <a:r>
              <a:rPr lang="en-US" baseline="0" dirty="0"/>
              <a:t> code becomes easy to extend and maintain because it adapts at runtime</a:t>
            </a:r>
          </a:p>
          <a:p>
            <a:pPr>
              <a:buFontTx/>
              <a:buChar char="-"/>
            </a:pPr>
            <a:endParaRPr lang="en-US" baseline="0" dirty="0"/>
          </a:p>
          <a:p>
            <a:pPr>
              <a:buFontTx/>
              <a:buNone/>
            </a:pPr>
            <a:r>
              <a:rPr lang="en-US" baseline="0" dirty="0"/>
              <a:t>Main drawback:</a:t>
            </a:r>
          </a:p>
          <a:p>
            <a:pPr>
              <a:buFontTx/>
              <a:buNone/>
            </a:pPr>
            <a:r>
              <a:rPr lang="en-US" baseline="0" dirty="0"/>
              <a:t>- performance is sacrificed</a:t>
            </a:r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122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41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392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root of the 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System.Reflection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functionality and is the primary way to access metadata. Use the members of</a:t>
            </a:r>
            <a:r>
              <a:rPr lang="en-GB" sz="16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ype to get information about a type declaration, about the members of a type (such as the constructors, methods, fields, properties, and events of a class), as well as the module and the assembly in which the class is deployed.</a:t>
            </a:r>
          </a:p>
          <a:p>
            <a:endParaRPr lang="en-GB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describes data types. It stores type information in a variable, property or field. The Type class represents the program's metadata, which is a description of its structure but not the instructions that are executed.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4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5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14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13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20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https://msdn.microsoft.com/en-us/library/wccyzw83(v=vs.110).aspx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97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05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97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97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381A-FFC9-41C1-AE93-640D0EA4DB19}" type="datetime1">
              <a:rPr lang="en-US" smtClean="0"/>
              <a:pPr/>
              <a:t>02-Aug-17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27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2EAB7-764A-40FB-8F74-57FA0DA8A99D}" type="datetime1">
              <a:rPr lang="en-US" smtClean="0"/>
              <a:pPr/>
              <a:t>02-Aug-17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2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5.png"/><Relationship Id="rId14" Type="http://schemas.openxmlformats.org/officeDocument/2006/relationships/hyperlink" Target="http://www.telenor.b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656012" y="1065832"/>
            <a:ext cx="8215099" cy="11715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ct val="25000"/>
              <a:buFont typeface="Calibri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Reflection</a:t>
            </a:r>
            <a:r>
              <a:rPr lang="en-US" sz="5400" b="1" i="0" u="none" strike="noStrike" cap="none" dirty="0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760412" y="4348942"/>
            <a:ext cx="3187613" cy="525134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b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800" b="1" i="0" u="none" strike="noStrike" cap="none" noProof="1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SoftUni </a:t>
            </a:r>
            <a:r>
              <a:rPr lang="en-US" sz="2800" b="1" i="0" u="none" strike="noStrike" cap="none" dirty="0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Team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4"/>
          </p:nvPr>
        </p:nvSpPr>
        <p:spPr>
          <a:xfrm>
            <a:off x="760412" y="4818841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300" b="1" i="0" u="none" strike="noStrike" cap="non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Technical Trainers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6"/>
          </p:nvPr>
        </p:nvSpPr>
        <p:spPr>
          <a:xfrm>
            <a:off x="760412" y="5263182"/>
            <a:ext cx="3187613" cy="36355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8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7"/>
          </p:nvPr>
        </p:nvSpPr>
        <p:spPr>
          <a:xfrm>
            <a:off x="760412" y="5604346"/>
            <a:ext cx="3187613" cy="33123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600" b="1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http://softuni.bg</a:t>
            </a:r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821983" y="2972633"/>
            <a:ext cx="2175525" cy="761163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5" cstate="print">
            <a:alphaModFix/>
          </a:blip>
          <a:srcRect l="-2033" t="-11972" r="-4042" b="1046"/>
          <a:stretch/>
        </p:blipFill>
        <p:spPr>
          <a:xfrm>
            <a:off x="825157" y="1887142"/>
            <a:ext cx="2172350" cy="795695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2" name="Group 1"/>
          <p:cNvGrpSpPr/>
          <p:nvPr/>
        </p:nvGrpSpPr>
        <p:grpSpPr>
          <a:xfrm>
            <a:off x="4201798" y="3796677"/>
            <a:ext cx="2807014" cy="2354809"/>
            <a:chOff x="4261429" y="3796677"/>
            <a:chExt cx="2807014" cy="2354809"/>
          </a:xfrm>
        </p:grpSpPr>
        <p:pic>
          <p:nvPicPr>
            <p:cNvPr id="18" name="Picture 17" descr="http://softuni.b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61429" y="3886200"/>
              <a:ext cx="2064163" cy="226528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 rot="576164">
              <a:off x="5679217" y="3796677"/>
              <a:ext cx="1389226" cy="66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C# OOP</a:t>
              </a:r>
            </a:p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Advanced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20E5894-B40D-4C2A-8F85-A4C83E2FCE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6311" y="3353214"/>
            <a:ext cx="4114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82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92A40-9C75-4303-A37D-8E33DB39E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Primary way to access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metadata</a:t>
            </a:r>
          </a:p>
          <a:p>
            <a:r>
              <a:rPr lang="en-US" dirty="0"/>
              <a:t>Obtain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compile time </a:t>
            </a:r>
            <a:r>
              <a:rPr lang="en-US" dirty="0"/>
              <a:t>if you know it’s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Obtain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 time </a:t>
            </a:r>
            <a:r>
              <a:rPr lang="en-US" dirty="0"/>
              <a:t>if the name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unknown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Class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A7BC01-D329-49DB-8122-8451C46F8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166" y="2756155"/>
            <a:ext cx="11381939" cy="63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 myType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typeof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(ClassName);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C89F81-9C34-402B-8E3B-4221F5F04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165" y="4764215"/>
            <a:ext cx="11381939" cy="63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 myType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Type.GetType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("Namespace.ClassName")</a:t>
            </a:r>
          </a:p>
        </p:txBody>
      </p:sp>
      <p:sp>
        <p:nvSpPr>
          <p:cNvPr id="11" name="AutoShape 20">
            <a:extLst>
              <a:ext uri="{FF2B5EF4-FFF2-40B4-BE49-F238E27FC236}">
                <a16:creationId xmlns:a16="http://schemas.microsoft.com/office/drawing/2014/main" id="{76740F2C-59A0-493A-930B-A3844E45F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012" y="5689158"/>
            <a:ext cx="4469599" cy="1032317"/>
          </a:xfrm>
          <a:prstGeom prst="wedgeRoundRectCallout">
            <a:avLst>
              <a:gd name="adj1" fmla="val 40271"/>
              <a:gd name="adj2" fmla="val -87344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need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fully qualified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name as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106156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Obtain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name</a:t>
            </a:r>
          </a:p>
          <a:p>
            <a:pPr lvl="1"/>
            <a:r>
              <a:rPr lang="en-GB" dirty="0"/>
              <a:t>Fully qualified class name -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Type.FullName</a:t>
            </a:r>
            <a:endParaRPr lang="en-US" noProof="1"/>
          </a:p>
          <a:p>
            <a:pPr lvl="1"/>
            <a:endParaRPr lang="en-US" dirty="0"/>
          </a:p>
          <a:p>
            <a:pPr lvl="1">
              <a:spcBef>
                <a:spcPts val="1800"/>
              </a:spcBef>
            </a:pPr>
            <a:r>
              <a:rPr lang="en-US" dirty="0"/>
              <a:t>Class name without the package name -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Type.Name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 Name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5612" y="2590800"/>
            <a:ext cx="11049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full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typeOf(SomeClass)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.FullName;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55612" y="4191000"/>
            <a:ext cx="11049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simpleName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typeOf(SomeClass)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.Name;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30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998412" cy="5570355"/>
          </a:xfrm>
        </p:spPr>
        <p:txBody>
          <a:bodyPr>
            <a:normAutofit/>
          </a:bodyPr>
          <a:lstStyle/>
          <a:p>
            <a:r>
              <a:rPr lang="en-US" dirty="0"/>
              <a:t>Obtain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base class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Obtain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</a:t>
            </a:r>
          </a:p>
          <a:p>
            <a:pPr>
              <a:spcBef>
                <a:spcPts val="1800"/>
              </a:spcBef>
            </a:pPr>
            <a:endParaRPr lang="en-US" dirty="0"/>
          </a:p>
          <a:p>
            <a:pPr lvl="1">
              <a:spcBef>
                <a:spcPts val="1800"/>
              </a:spcBef>
            </a:pPr>
            <a:r>
              <a:rPr lang="en-US" dirty="0"/>
              <a:t>Only the interfaces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specifically declared</a:t>
            </a:r>
            <a:r>
              <a:rPr lang="en-US" dirty="0"/>
              <a:t> </a:t>
            </a:r>
            <a:r>
              <a:rPr lang="en-GB" dirty="0"/>
              <a:t>implemented </a:t>
            </a:r>
            <a:r>
              <a:rPr lang="en-US" dirty="0"/>
              <a:t>by a given class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returned </a:t>
            </a:r>
          </a:p>
          <a:p>
            <a:pPr>
              <a:spcBef>
                <a:spcPts val="18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Class and Interfaces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ED3296-05C3-4F52-B578-BED9275BA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081" y="1862731"/>
            <a:ext cx="11381939" cy="6041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 baseType = testClass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.BaseType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7D70F5-E8D2-41A1-9D43-B72357257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080" y="3521052"/>
            <a:ext cx="11381939" cy="63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interfaces = testClass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.GetInterfaces()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304444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59C73F-C8BB-443C-A303-99A93AA26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CreateInstance</a:t>
            </a:r>
            <a:r>
              <a:rPr lang="en-US" dirty="0"/>
              <a:t> - creates an instance of a type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the constructor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best matches </a:t>
            </a:r>
            <a:r>
              <a:rPr lang="en-US" dirty="0"/>
              <a:t>the specified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arguments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dirty="0"/>
              <a:t>New Instance</a:t>
            </a:r>
            <a:endParaRPr lang="bg-BG" sz="40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9614" y="2743200"/>
            <a:ext cx="11806419" cy="35548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 sbType =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Type.GetType("System.Text.StringBuilder");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sbInstance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(StringBuilder)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Activator.CreateInstance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(sbType);</a:t>
            </a:r>
          </a:p>
          <a:p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sbInstCapacity = (StringBuilder)Activator</a:t>
            </a:r>
          </a:p>
          <a:p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.CreateInstance(sbType,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object[] {10}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1230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70665"/>
            <a:ext cx="11998412" cy="5570355"/>
          </a:xfrm>
        </p:spPr>
        <p:txBody>
          <a:bodyPr>
            <a:normAutofit/>
          </a:bodyPr>
          <a:lstStyle/>
          <a:p>
            <a:r>
              <a:rPr lang="en-US" dirty="0"/>
              <a:t>Obtain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en-US" dirty="0"/>
              <a:t> fields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endParaRPr lang="en-US" dirty="0"/>
          </a:p>
          <a:p>
            <a:pPr>
              <a:spcBef>
                <a:spcPts val="3000"/>
              </a:spcBef>
            </a:pPr>
            <a:r>
              <a:rPr lang="en-US" dirty="0"/>
              <a:t>Obtain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</a:t>
            </a:r>
            <a:r>
              <a:rPr lang="en-US" dirty="0"/>
              <a:t>fields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spcBef>
                <a:spcPts val="18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 Fields</a:t>
            </a:r>
            <a:endParaRPr lang="en-GB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90585" y="1782215"/>
            <a:ext cx="10744200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FieldInfo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.GetField(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"name"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FieldInfo[]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publicFields = type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.GetFields()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90584" y="3733800"/>
            <a:ext cx="10875827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FieldInfo[] allFields = type.GetFields(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BindingFlags.Static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|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BindingFlags.Instance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|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BindingFlags.Public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|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BindingFlags.NonPublic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35526998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74540-A6C4-4DE2-AA17-BFE4A38E3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Get field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and type</a:t>
            </a:r>
          </a:p>
          <a:p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dirty="0"/>
              <a:t>Field Type and Name</a:t>
            </a:r>
            <a:endParaRPr lang="bg-BG" sz="40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1854" y="3352800"/>
            <a:ext cx="11381939" cy="16875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FieldInfo field = type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.GetField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("fieldName");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fieldName = field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.Name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 fieldType = field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.FieldType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1230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dirty="0"/>
              <a:t>Field Altering</a:t>
            </a:r>
            <a:endParaRPr lang="bg-BG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0731" y="1371600"/>
            <a:ext cx="11381939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 testType = typeof(Test);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 testInstance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(Test) Activator.CreateInstance(testType);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FieldInfo field = testType.GetField("testInt");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.SetValue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(testInstance, 5);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fieldValue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(int) field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.GetValue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(testInstance);</a:t>
            </a:r>
          </a:p>
        </p:txBody>
      </p:sp>
      <p:sp>
        <p:nvSpPr>
          <p:cNvPr id="8" name="AutoShape 20"/>
          <p:cNvSpPr>
            <a:spLocks noChangeArrowheads="1"/>
          </p:cNvSpPr>
          <p:nvPr/>
        </p:nvSpPr>
        <p:spPr bwMode="auto">
          <a:xfrm>
            <a:off x="4533728" y="3747523"/>
            <a:ext cx="7043822" cy="838200"/>
          </a:xfrm>
          <a:prstGeom prst="wedgeRoundRectCallout">
            <a:avLst>
              <a:gd name="adj1" fmla="val -64246"/>
              <a:gd name="adj2" fmla="val 63033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WARNING: 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with extreme caution as you could alter an objects internal state!</a:t>
            </a:r>
            <a:endParaRPr lang="bg-BG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230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8079A9-6DC1-4DBE-8156-36152B060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modifier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flag bit </a:t>
            </a:r>
            <a:r>
              <a:rPr lang="en-US" dirty="0"/>
              <a:t>that is either set or cleared</a:t>
            </a:r>
          </a:p>
          <a:p>
            <a:r>
              <a:rPr lang="en-US" dirty="0"/>
              <a:t>Check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access modifier </a:t>
            </a:r>
            <a:r>
              <a:rPr lang="en-US" dirty="0"/>
              <a:t>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member</a:t>
            </a:r>
            <a:r>
              <a:rPr lang="en-US" dirty="0"/>
              <a:t> of the class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dirty="0"/>
              <a:t>Access Modifiers</a:t>
            </a:r>
            <a:endParaRPr lang="bg-BG" sz="40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98884" y="2743200"/>
            <a:ext cx="11381939" cy="334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IsPrivate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//private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IsPublic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//public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IsNonPublic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//everything but public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IsFamily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//protected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IsAssembly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//internal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etc…</a:t>
            </a:r>
          </a:p>
        </p:txBody>
      </p:sp>
    </p:spTree>
    <p:extLst>
      <p:ext uri="{BB962C8B-B14F-4D97-AF65-F5344CB8AC3E}">
        <p14:creationId xmlns:p14="http://schemas.microsoft.com/office/powerpoint/2010/main" val="331230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70665"/>
            <a:ext cx="11998412" cy="5570355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dirty="0"/>
              <a:t>Obtain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constructors</a:t>
            </a:r>
          </a:p>
          <a:p>
            <a:pPr marL="0" indent="0">
              <a:spcBef>
                <a:spcPts val="180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Obtain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non static constructors</a:t>
            </a:r>
          </a:p>
          <a:p>
            <a:pPr>
              <a:spcBef>
                <a:spcPts val="18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 Constructors</a:t>
            </a:r>
            <a:endParaRPr lang="en-GB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41312" y="1752600"/>
            <a:ext cx="11068100" cy="11757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ConstructorInfo[] publicCtors =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type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.GetConstructors()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520" y="3845903"/>
            <a:ext cx="10972892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ConstructorInfo[] allNonStaticCtors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type.GetConstructors(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BindingFlags.Instance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|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BindingFlags.Public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|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BindingFlags.NonPublic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373190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70665"/>
            <a:ext cx="11998412" cy="5570355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dirty="0"/>
              <a:t>Obtain  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certain </a:t>
            </a:r>
            <a:r>
              <a:rPr lang="en-US" dirty="0"/>
              <a:t>constructor</a:t>
            </a:r>
          </a:p>
          <a:p>
            <a:pPr marL="0" indent="0">
              <a:spcBef>
                <a:spcPts val="180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Get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 type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8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 Constructors(2)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D085E5-85F3-4E55-8ED1-882893012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056" y="2034275"/>
            <a:ext cx="11690178" cy="11757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ConstructorInfo constructor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type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.GetConstructor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(new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Type[]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parametersType);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ADC443-F7C6-440E-AF50-9CBD1717F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056" y="4724400"/>
            <a:ext cx="11690178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Type[] parameterTypes = constructor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.GetParameters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5124191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7" grpId="0" uiExpand="1" animBg="1"/>
      <p:bldP spid="12" grpId="0" uiExpan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What? Why? Where? When?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Reflection API</a:t>
            </a:r>
          </a:p>
          <a:p>
            <a:pPr marL="819096" lvl="1" indent="-514350"/>
            <a:r>
              <a:rPr lang="en-US" dirty="0"/>
              <a:t>Type Class</a:t>
            </a:r>
          </a:p>
          <a:p>
            <a:pPr marL="819096" lvl="1" indent="-514350"/>
            <a:r>
              <a:rPr lang="en-US" dirty="0"/>
              <a:t>Reflecting Fields</a:t>
            </a:r>
          </a:p>
          <a:p>
            <a:pPr marL="819096" lvl="1" indent="-514350"/>
            <a:r>
              <a:rPr lang="en-US" dirty="0"/>
              <a:t>Reflecting Constructors</a:t>
            </a:r>
          </a:p>
          <a:p>
            <a:pPr marL="819096" lvl="1" indent="-514350"/>
            <a:r>
              <a:rPr lang="en-US" dirty="0"/>
              <a:t>Reflecting Methods</a:t>
            </a:r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0012" y="2971800"/>
            <a:ext cx="2541127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2367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E1BDC9-A93C-4C12-BCA0-63A6CB7B8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Instantiating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using constructor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r>
              <a:rPr lang="en-US" dirty="0"/>
              <a:t>Instantiating Objects</a:t>
            </a:r>
          </a:p>
        </p:txBody>
      </p:sp>
      <p:sp>
        <p:nvSpPr>
          <p:cNvPr id="6" name="AutoShape 20"/>
          <p:cNvSpPr>
            <a:spLocks noChangeArrowheads="1"/>
          </p:cNvSpPr>
          <p:nvPr/>
        </p:nvSpPr>
        <p:spPr bwMode="auto">
          <a:xfrm>
            <a:off x="5789612" y="4247122"/>
            <a:ext cx="3810000" cy="2277880"/>
          </a:xfrm>
          <a:prstGeom prst="wedgeRoundRectCallout">
            <a:avLst>
              <a:gd name="adj1" fmla="val 40684"/>
              <a:gd name="adj2" fmla="val -89998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dirty="0"/>
              <a:t>Supply an array of object parameters for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each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argument</a:t>
            </a:r>
            <a:r>
              <a:rPr lang="en-US" sz="2800" dirty="0"/>
              <a:t> in the constructor you are invoking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01854" y="2382497"/>
            <a:ext cx="11381939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builder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(StringBuilder)constructor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.Invoke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(new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object[]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params);</a:t>
            </a:r>
          </a:p>
        </p:txBody>
      </p:sp>
    </p:spTree>
    <p:extLst>
      <p:ext uri="{BB962C8B-B14F-4D97-AF65-F5344CB8AC3E}">
        <p14:creationId xmlns:p14="http://schemas.microsoft.com/office/powerpoint/2010/main" val="331230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70665"/>
            <a:ext cx="11998412" cy="5570355"/>
          </a:xfrm>
        </p:spPr>
        <p:txBody>
          <a:bodyPr>
            <a:normAutofit/>
          </a:bodyPr>
          <a:lstStyle/>
          <a:p>
            <a:r>
              <a:rPr lang="en-US" dirty="0"/>
              <a:t>Obtain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en-US" dirty="0"/>
              <a:t> methods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spcBef>
                <a:spcPts val="120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Obtain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certain</a:t>
            </a:r>
            <a:r>
              <a:rPr lang="en-US" dirty="0"/>
              <a:t> method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 Methods</a:t>
            </a:r>
            <a:endParaRPr lang="en-GB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5612" y="1981200"/>
            <a:ext cx="11277600" cy="6041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MethodInfo[]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publicMethods = sbType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.GetMethods()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5612" y="3951962"/>
            <a:ext cx="11277600" cy="2259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MethodInfo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appendMethod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		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sbType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.GetMethod("Append")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MethodInfo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overload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= sbType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.GetMethod( 			    "Append", new</a:t>
            </a:r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[]{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typeof</a:t>
            </a:r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(string)}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410820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70665"/>
            <a:ext cx="11998412" cy="5570355"/>
          </a:xfrm>
        </p:spPr>
        <p:txBody>
          <a:bodyPr>
            <a:normAutofit/>
          </a:bodyPr>
          <a:lstStyle/>
          <a:p>
            <a:r>
              <a:rPr lang="en-US" dirty="0"/>
              <a:t>Obtain 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type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spcBef>
                <a:spcPts val="120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</a:t>
            </a:r>
            <a:r>
              <a:rPr lang="en-US" dirty="0"/>
              <a:t> methods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Invoke</a:t>
            </a:r>
            <a:endParaRPr lang="en-GB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27014" y="1828800"/>
            <a:ext cx="10934797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ParameterInfo[] appendParameters =  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			  appendMethod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.GetParameters()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 returnType = appendMethod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.ReturnType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3597" y="4334145"/>
            <a:ext cx="10938214" cy="11757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appendMethod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.Invoke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   builder, new object[] { "hi!“ });</a:t>
            </a:r>
          </a:p>
        </p:txBody>
      </p:sp>
      <p:sp>
        <p:nvSpPr>
          <p:cNvPr id="8" name="AutoShape 20">
            <a:extLst>
              <a:ext uri="{FF2B5EF4-FFF2-40B4-BE49-F238E27FC236}">
                <a16:creationId xmlns:a16="http://schemas.microsoft.com/office/drawing/2014/main" id="{0EF063E3-FB5D-4047-9CD3-209524E5E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1012" y="5704245"/>
            <a:ext cx="3429000" cy="709251"/>
          </a:xfrm>
          <a:prstGeom prst="wedgeRoundRectCallout">
            <a:avLst>
              <a:gd name="adj1" fmla="val 41188"/>
              <a:gd name="adj2" fmla="val -88253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dirty="0"/>
              <a:t>Target object instance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0">
            <a:extLst>
              <a:ext uri="{FF2B5EF4-FFF2-40B4-BE49-F238E27FC236}">
                <a16:creationId xmlns:a16="http://schemas.microsoft.com/office/drawing/2014/main" id="{2904EB97-F50B-4F8B-91C2-BBB48E5D8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3612" y="3909358"/>
            <a:ext cx="3886200" cy="789939"/>
          </a:xfrm>
          <a:prstGeom prst="wedgeRoundRectCallout">
            <a:avLst>
              <a:gd name="adj1" fmla="val 1913"/>
              <a:gd name="adj2" fmla="val 69988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dirty="0"/>
              <a:t>Parameters for the method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50867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GB" dirty="0"/>
              <a:t>Reflection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435" y="9144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44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buNone/>
            </a:pPr>
            <a:r>
              <a:rPr lang="en-US" dirty="0"/>
              <a:t>What are the:</a:t>
            </a:r>
          </a:p>
          <a:p>
            <a:pPr marL="819096" lvl="1" indent="-514350"/>
            <a:r>
              <a:rPr lang="en-US" dirty="0"/>
              <a:t>Benefits</a:t>
            </a:r>
          </a:p>
          <a:p>
            <a:pPr marL="819096" lvl="1" indent="-514350"/>
            <a:r>
              <a:rPr lang="en-US" dirty="0"/>
              <a:t>Drawbacks</a:t>
            </a:r>
          </a:p>
          <a:p>
            <a:pPr marL="514350" lvl="1" indent="-514350">
              <a:buNone/>
            </a:pPr>
            <a:r>
              <a:rPr lang="en-US" dirty="0"/>
              <a:t>Of using reflection?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509" y="19050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Reflection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CSharp</a:t>
            </a:r>
            <a:r>
              <a:rPr lang="en-US" sz="11500" b="1" dirty="0"/>
              <a:t>-OOP</a:t>
            </a:r>
            <a:endParaRPr lang="en-US" sz="60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1345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F19CAA-2DF0-44C1-8119-BDE6A58F8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B4474C-0B80-4A6D-949B-88DA2B2DA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What? Why? Where? When?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EE7198-24EE-4CB8-AB1F-77CBD80CE6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 descr="A picture containing sky, nature, water, outdoor&#10;&#10;Description generated with very high confidence">
            <a:extLst>
              <a:ext uri="{FF2B5EF4-FFF2-40B4-BE49-F238E27FC236}">
                <a16:creationId xmlns:a16="http://schemas.microsoft.com/office/drawing/2014/main" id="{4384E291-5EA7-449D-A86F-4AD5A2A8A7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254" y="1466815"/>
            <a:ext cx="5304388" cy="348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03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5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technique </a:t>
            </a:r>
            <a:r>
              <a:rPr lang="en-US" dirty="0"/>
              <a:t>in which computer programs have the ability to treat other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programs as their data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Programs can be designed to: 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 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Generate 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Analyze 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Transform </a:t>
            </a:r>
          </a:p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Modify itself </a:t>
            </a:r>
            <a:r>
              <a:rPr lang="en-US" dirty="0"/>
              <a:t>while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running.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667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r>
              <a:rPr lang="en-US" sz="4000" dirty="0"/>
              <a:t>What is </a:t>
            </a:r>
            <a:r>
              <a:rPr lang="en-GB" dirty="0"/>
              <a:t>Metaprogramming?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013" y="2819400"/>
            <a:ext cx="447039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12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5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dirty="0"/>
              <a:t>The ability of a programming language to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it’s own metalanguage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dirty="0"/>
              <a:t>Programs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examine </a:t>
            </a:r>
            <a:r>
              <a:rPr lang="en-US" dirty="0"/>
              <a:t>information about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itself</a:t>
            </a:r>
          </a:p>
        </p:txBody>
      </p:sp>
      <p:sp>
        <p:nvSpPr>
          <p:cNvPr id="79667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r>
              <a:rPr lang="en-US" sz="4000" dirty="0"/>
              <a:t>What is </a:t>
            </a:r>
            <a:r>
              <a:rPr lang="en-GB" dirty="0"/>
              <a:t>Reflection?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B9EFAD-C4FC-4C7E-A23B-E5F8ACFAD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49" y="3276600"/>
            <a:ext cx="4984750" cy="3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616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5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GB" dirty="0"/>
              <a:t>Code becomes more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extendible</a:t>
            </a:r>
            <a:endParaRPr lang="en-GB" dirty="0"/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Reduces </a:t>
            </a:r>
            <a:r>
              <a:rPr lang="en-US" dirty="0"/>
              <a:t>code length significantly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dirty="0"/>
              <a:t>Easier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maintenance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Testing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GB" dirty="0"/>
              <a:t>Tools for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programmers</a:t>
            </a:r>
          </a:p>
        </p:txBody>
      </p:sp>
      <p:sp>
        <p:nvSpPr>
          <p:cNvPr id="79667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r>
              <a:rPr lang="en-US" sz="4000" dirty="0"/>
              <a:t>Why, Where </a:t>
            </a:r>
            <a:r>
              <a:rPr lang="en-GB" dirty="0"/>
              <a:t>Reflection?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7" name="Picture 16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742E3A90-26BF-484B-92D9-AFBAEAFEF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2895600"/>
            <a:ext cx="3443400" cy="34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611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5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dirty="0"/>
              <a:t>If it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possible</a:t>
            </a:r>
            <a:r>
              <a:rPr lang="en-US" dirty="0"/>
              <a:t>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</a:t>
            </a:r>
            <a:r>
              <a:rPr lang="en-US" dirty="0"/>
              <a:t> an operation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without </a:t>
            </a: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reflection</a:t>
            </a:r>
            <a:r>
              <a:rPr lang="en-US" dirty="0"/>
              <a:t>, then it is preferable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avoid using it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defRPr/>
            </a:pPr>
            <a:r>
              <a:rPr lang="en-GB" dirty="0"/>
              <a:t>Cons from using Reflection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defRPr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Performance </a:t>
            </a:r>
            <a:r>
              <a:rPr lang="en-GB" dirty="0"/>
              <a:t>overhead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defRPr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Security </a:t>
            </a:r>
            <a:r>
              <a:rPr lang="en-GB" dirty="0"/>
              <a:t>restrictions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defRPr/>
            </a:pPr>
            <a:r>
              <a:rPr lang="en-GB" dirty="0"/>
              <a:t>Exposure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internals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667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r>
              <a:rPr lang="en-US" sz="4000" dirty="0"/>
              <a:t>When </a:t>
            </a:r>
            <a:r>
              <a:rPr lang="en-GB" dirty="0"/>
              <a:t>Reflection?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456109" y="2514600"/>
            <a:ext cx="5506792" cy="1252993"/>
            <a:chOff x="5816472" y="2695778"/>
            <a:chExt cx="5506792" cy="12529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472" y="2695778"/>
              <a:ext cx="1199677" cy="12098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120" y="2698835"/>
              <a:ext cx="1209844" cy="120984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9935" y="2717710"/>
              <a:ext cx="1753329" cy="123106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4F52470-32CC-409D-A77A-5781ECB9C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4240632"/>
            <a:ext cx="2553786" cy="200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94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667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B5A37D-E5F4-4BD3-85BA-40114E56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 API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5BE17D-CB84-4AC5-8D92-D403DF98D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Reflecting Class and Members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30279-BB14-4CB9-818A-1C455C3FA2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 descr="A close up of a red light&#10;&#10;Description generated with high confidence">
            <a:extLst>
              <a:ext uri="{FF2B5EF4-FFF2-40B4-BE49-F238E27FC236}">
                <a16:creationId xmlns:a16="http://schemas.microsoft.com/office/drawing/2014/main" id="{17A85494-9AC9-4136-9A1E-CA059A4A8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21" y="1606516"/>
            <a:ext cx="4909454" cy="334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85136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1229</Words>
  <Application>Microsoft Office PowerPoint</Application>
  <PresentationFormat>Custom</PresentationFormat>
  <Paragraphs>267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Consolas</vt:lpstr>
      <vt:lpstr>Noto Sans Symbols</vt:lpstr>
      <vt:lpstr>Wingdings</vt:lpstr>
      <vt:lpstr>Wingdings 2</vt:lpstr>
      <vt:lpstr>SoftUni 16x9</vt:lpstr>
      <vt:lpstr>Reflection </vt:lpstr>
      <vt:lpstr>Table of Contents</vt:lpstr>
      <vt:lpstr>Questions</vt:lpstr>
      <vt:lpstr>Reflection</vt:lpstr>
      <vt:lpstr>What is Metaprogramming?</vt:lpstr>
      <vt:lpstr>What is Reflection?</vt:lpstr>
      <vt:lpstr>Why, Where Reflection?</vt:lpstr>
      <vt:lpstr>When Reflection?</vt:lpstr>
      <vt:lpstr>Reflection  API</vt:lpstr>
      <vt:lpstr>Type Class</vt:lpstr>
      <vt:lpstr>Class Name</vt:lpstr>
      <vt:lpstr>Base Class and Interfaces</vt:lpstr>
      <vt:lpstr>New Instance</vt:lpstr>
      <vt:lpstr>Reflect Fields</vt:lpstr>
      <vt:lpstr>Field Type and Name</vt:lpstr>
      <vt:lpstr>Field Altering</vt:lpstr>
      <vt:lpstr>Access Modifiers</vt:lpstr>
      <vt:lpstr>Reflect Constructors</vt:lpstr>
      <vt:lpstr>Reflect Constructors(2)</vt:lpstr>
      <vt:lpstr>Instantiating Objects</vt:lpstr>
      <vt:lpstr>Reflect Methods</vt:lpstr>
      <vt:lpstr>Method Invoke</vt:lpstr>
      <vt:lpstr>Reflection</vt:lpstr>
      <vt:lpstr>Summary</vt:lpstr>
      <vt:lpstr>Reflection</vt:lpstr>
      <vt:lpstr>License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Reflection</dc:title>
  <dc:subject>Java OOP Advanced</dc:subject>
  <dc:creator/>
  <cp:keywords>OOP, programming, course, SoftUni, Software University, Advanced, Reflection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2017-08-02T10:19:15Z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